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Nunito"/>
      <p:regular r:id="rId12"/>
      <p:bold r:id="rId13"/>
      <p:italic r:id="rId14"/>
      <p:boldItalic r:id="rId15"/>
    </p:embeddedFont>
    <p:embeddedFont>
      <p:font typeface="Maven Pro"/>
      <p:regular r:id="rId16"/>
      <p:bold r:id="rId17"/>
    </p:embeddedFont>
    <p:embeddedFont>
      <p:font typeface="Old Standard TT"/>
      <p:regular r:id="rId18"/>
      <p:bold r:id="rId19"/>
      <p: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ldStandardTT-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Nunito-bold.fntdata"/><Relationship Id="rId12" Type="http://schemas.openxmlformats.org/officeDocument/2006/relationships/font" Target="fonts/Nuni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boldItalic.fntdata"/><Relationship Id="rId14" Type="http://schemas.openxmlformats.org/officeDocument/2006/relationships/font" Target="fonts/Nunito-italic.fntdata"/><Relationship Id="rId17" Type="http://schemas.openxmlformats.org/officeDocument/2006/relationships/font" Target="fonts/MavenPro-bold.fntdata"/><Relationship Id="rId16" Type="http://schemas.openxmlformats.org/officeDocument/2006/relationships/font" Target="fonts/MavenPro-regular.fntdata"/><Relationship Id="rId5" Type="http://schemas.openxmlformats.org/officeDocument/2006/relationships/notesMaster" Target="notesMasters/notesMaster1.xml"/><Relationship Id="rId19" Type="http://schemas.openxmlformats.org/officeDocument/2006/relationships/font" Target="fonts/OldStandardTT-bold.fntdata"/><Relationship Id="rId6" Type="http://schemas.openxmlformats.org/officeDocument/2006/relationships/slide" Target="slides/slide1.xml"/><Relationship Id="rId18" Type="http://schemas.openxmlformats.org/officeDocument/2006/relationships/font" Target="fonts/OldStandardTT-regular.fntdata"/><Relationship Id="rId7" Type="http://schemas.openxmlformats.org/officeDocument/2006/relationships/slide" Target="slides/slide2.xml"/><Relationship Id="rId8" Type="http://schemas.openxmlformats.org/officeDocument/2006/relationships/slide" Target="slides/slide3.xml"/></Relationships>
</file>

<file path=ppt/media/image1.gif>
</file>

<file path=ppt/media/image10.png>
</file>

<file path=ppt/media/image11.png>
</file>

<file path=ppt/media/image12.gif>
</file>

<file path=ppt/media/image2.gif>
</file>

<file path=ppt/media/image3.png>
</file>

<file path=ppt/media/image4.png>
</file>

<file path=ppt/media/image5.gif>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f4d544a25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f4d544a25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f4d544a25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f4d544a25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f4d544a25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f4d544a25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an example of a good myplate for students to eat from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f4d544a25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f4d544a25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f4d544a25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f4d544a25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0.png"/><Relationship Id="rId5"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gif"/><Relationship Id="rId4" Type="http://schemas.openxmlformats.org/officeDocument/2006/relationships/image" Target="../media/image1.gif"/><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gif"/><Relationship Id="rId4" Type="http://schemas.openxmlformats.org/officeDocument/2006/relationships/image" Target="../media/image2.gif"/><Relationship Id="rId5" Type="http://schemas.openxmlformats.org/officeDocument/2006/relationships/image" Target="../media/image7.gif"/><Relationship Id="rId6"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4205950" y="-473475"/>
            <a:ext cx="5710800" cy="143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HEALTH IS WEALTH</a:t>
            </a:r>
            <a:endParaRPr/>
          </a:p>
        </p:txBody>
      </p:sp>
      <p:pic>
        <p:nvPicPr>
          <p:cNvPr id="278" name="Google Shape;278;p13"/>
          <p:cNvPicPr preferRelativeResize="0"/>
          <p:nvPr/>
        </p:nvPicPr>
        <p:blipFill rotWithShape="1">
          <a:blip r:embed="rId3">
            <a:alphaModFix/>
          </a:blip>
          <a:srcRect b="6570" l="0" r="0" t="-6570"/>
          <a:stretch/>
        </p:blipFill>
        <p:spPr>
          <a:xfrm>
            <a:off x="4419338" y="706425"/>
            <a:ext cx="4059325" cy="1942451"/>
          </a:xfrm>
          <a:prstGeom prst="rect">
            <a:avLst/>
          </a:prstGeom>
          <a:noFill/>
          <a:ln>
            <a:noFill/>
          </a:ln>
        </p:spPr>
      </p:pic>
      <p:pic>
        <p:nvPicPr>
          <p:cNvPr id="279" name="Google Shape;279;p13"/>
          <p:cNvPicPr preferRelativeResize="0"/>
          <p:nvPr/>
        </p:nvPicPr>
        <p:blipFill>
          <a:blip r:embed="rId4">
            <a:alphaModFix/>
          </a:blip>
          <a:stretch>
            <a:fillRect/>
          </a:stretch>
        </p:blipFill>
        <p:spPr>
          <a:xfrm>
            <a:off x="5268325" y="2871700"/>
            <a:ext cx="2217175" cy="2084150"/>
          </a:xfrm>
          <a:prstGeom prst="rect">
            <a:avLst/>
          </a:prstGeom>
          <a:noFill/>
          <a:ln>
            <a:noFill/>
          </a:ln>
        </p:spPr>
      </p:pic>
      <p:pic>
        <p:nvPicPr>
          <p:cNvPr id="280" name="Google Shape;280;p13"/>
          <p:cNvPicPr preferRelativeResize="0"/>
          <p:nvPr/>
        </p:nvPicPr>
        <p:blipFill>
          <a:blip r:embed="rId5">
            <a:alphaModFix/>
          </a:blip>
          <a:stretch>
            <a:fillRect/>
          </a:stretch>
        </p:blipFill>
        <p:spPr>
          <a:xfrm>
            <a:off x="0" y="0"/>
            <a:ext cx="4183275"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4"/>
          <p:cNvSpPr txBox="1"/>
          <p:nvPr>
            <p:ph type="ctrTitle"/>
          </p:nvPr>
        </p:nvSpPr>
        <p:spPr>
          <a:xfrm>
            <a:off x="2444250" y="848038"/>
            <a:ext cx="4255500" cy="1872900"/>
          </a:xfrm>
          <a:prstGeom prst="rect">
            <a:avLst/>
          </a:prstGeom>
        </p:spPr>
        <p:txBody>
          <a:bodyPr anchorCtr="0" anchor="ctr" bIns="91425" lIns="91425" spcFirstLastPara="1" rIns="91425" wrap="square" tIns="91425">
            <a:normAutofit fontScale="90000"/>
          </a:bodyPr>
          <a:lstStyle/>
          <a:p>
            <a:pPr indent="0" lvl="0" marL="0" rtl="0" algn="ctr">
              <a:lnSpc>
                <a:spcPct val="200000"/>
              </a:lnSpc>
              <a:spcBef>
                <a:spcPts val="0"/>
              </a:spcBef>
              <a:spcAft>
                <a:spcPts val="0"/>
              </a:spcAft>
              <a:buClr>
                <a:schemeClr val="dk1"/>
              </a:buClr>
              <a:buSzPct val="25581"/>
              <a:buFont typeface="Arial"/>
              <a:buNone/>
            </a:pPr>
            <a:r>
              <a:rPr b="1" lang="en" sz="4300">
                <a:latin typeface="Times New Roman"/>
                <a:ea typeface="Times New Roman"/>
                <a:cs typeface="Times New Roman"/>
                <a:sym typeface="Times New Roman"/>
              </a:rPr>
              <a:t>NSBE Mission</a:t>
            </a:r>
            <a:endParaRPr b="1" sz="38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86" name="Google Shape;286;p14"/>
          <p:cNvSpPr txBox="1"/>
          <p:nvPr>
            <p:ph idx="1" type="subTitle"/>
          </p:nvPr>
        </p:nvSpPr>
        <p:spPr>
          <a:xfrm>
            <a:off x="827550" y="1946375"/>
            <a:ext cx="7488900" cy="2610000"/>
          </a:xfrm>
          <a:prstGeom prst="rect">
            <a:avLst/>
          </a:prstGeom>
        </p:spPr>
        <p:txBody>
          <a:bodyPr anchorCtr="0" anchor="t" bIns="91425" lIns="91425" spcFirstLastPara="1" rIns="91425" wrap="square" tIns="91425">
            <a:normAutofit fontScale="55000" lnSpcReduction="20000"/>
          </a:bodyPr>
          <a:lstStyle/>
          <a:p>
            <a:pPr indent="0" lvl="0" marL="0" rtl="0" algn="ctr">
              <a:lnSpc>
                <a:spcPct val="200000"/>
              </a:lnSpc>
              <a:spcBef>
                <a:spcPts val="0"/>
              </a:spcBef>
              <a:spcAft>
                <a:spcPts val="0"/>
              </a:spcAft>
              <a:buClr>
                <a:schemeClr val="dk1"/>
              </a:buClr>
              <a:buSzPct val="30095"/>
              <a:buFont typeface="Arial"/>
              <a:buNone/>
            </a:pPr>
            <a:r>
              <a:rPr lang="en" sz="3655">
                <a:latin typeface="Times New Roman"/>
                <a:ea typeface="Times New Roman"/>
                <a:cs typeface="Times New Roman"/>
                <a:sym typeface="Times New Roman"/>
              </a:rPr>
              <a:t>The mission of the National Society of Black Engineers is "to increase the number of culturally responsible Black Engineers who excel academically, succeed professionally and positively impact the community.</a:t>
            </a:r>
            <a:endParaRPr sz="7855">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descr="NSBE Logo &amp; Licensing - National Society of Black Engineers" id="287" name="Google Shape;287;p14"/>
          <p:cNvPicPr preferRelativeResize="0"/>
          <p:nvPr/>
        </p:nvPicPr>
        <p:blipFill>
          <a:blip r:embed="rId3">
            <a:alphaModFix/>
          </a:blip>
          <a:stretch>
            <a:fillRect/>
          </a:stretch>
        </p:blipFill>
        <p:spPr>
          <a:xfrm>
            <a:off x="8219037" y="0"/>
            <a:ext cx="924975" cy="1060575"/>
          </a:xfrm>
          <a:prstGeom prst="rect">
            <a:avLst/>
          </a:prstGeom>
          <a:noFill/>
          <a:ln>
            <a:noFill/>
          </a:ln>
        </p:spPr>
      </p:pic>
      <p:pic>
        <p:nvPicPr>
          <p:cNvPr descr="NSBE Logo &amp; Licensing - National Society of Black Engineers" id="288" name="Google Shape;288;p14"/>
          <p:cNvPicPr preferRelativeResize="0"/>
          <p:nvPr/>
        </p:nvPicPr>
        <p:blipFill>
          <a:blip r:embed="rId3">
            <a:alphaModFix/>
          </a:blip>
          <a:stretch>
            <a:fillRect/>
          </a:stretch>
        </p:blipFill>
        <p:spPr>
          <a:xfrm>
            <a:off x="12" y="0"/>
            <a:ext cx="924975" cy="1060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15"/>
          <p:cNvSpPr txBox="1"/>
          <p:nvPr>
            <p:ph type="ctrTitle"/>
          </p:nvPr>
        </p:nvSpPr>
        <p:spPr>
          <a:xfrm>
            <a:off x="79775" y="76550"/>
            <a:ext cx="49581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4660">
                <a:latin typeface="Old Standard TT"/>
                <a:ea typeface="Old Standard TT"/>
                <a:cs typeface="Old Standard TT"/>
                <a:sym typeface="Old Standard TT"/>
              </a:rPr>
              <a:t>ICE BREAKER!!!</a:t>
            </a:r>
            <a:endParaRPr sz="4660">
              <a:latin typeface="Old Standard TT"/>
              <a:ea typeface="Old Standard TT"/>
              <a:cs typeface="Old Standard TT"/>
              <a:sym typeface="Old Standard TT"/>
            </a:endParaRPr>
          </a:p>
          <a:p>
            <a:pPr indent="0" lvl="0" marL="0" rtl="0" algn="l">
              <a:spcBef>
                <a:spcPts val="0"/>
              </a:spcBef>
              <a:spcAft>
                <a:spcPts val="0"/>
              </a:spcAft>
              <a:buSzPts val="990"/>
              <a:buNone/>
            </a:pPr>
            <a:r>
              <a:t/>
            </a:r>
            <a:endParaRPr sz="3240"/>
          </a:p>
        </p:txBody>
      </p:sp>
      <p:sp>
        <p:nvSpPr>
          <p:cNvPr id="294" name="Google Shape;294;p15"/>
          <p:cNvSpPr txBox="1"/>
          <p:nvPr>
            <p:ph idx="1" type="subTitle"/>
          </p:nvPr>
        </p:nvSpPr>
        <p:spPr>
          <a:xfrm>
            <a:off x="268025" y="1155050"/>
            <a:ext cx="4581600" cy="265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Get into the circle and everyone go around and talk about how their health is right now</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Everyone go around and introduce themselves; Name, where your from, Major, &amp; Grade.</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Why do you think health is very important?</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What factors make up your health?</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What do you think the most important part of health is?</a:t>
            </a:r>
            <a:endParaRPr sz="1800">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pic>
        <p:nvPicPr>
          <p:cNvPr id="295" name="Google Shape;295;p15"/>
          <p:cNvPicPr preferRelativeResize="0"/>
          <p:nvPr/>
        </p:nvPicPr>
        <p:blipFill rotWithShape="1">
          <a:blip r:embed="rId3">
            <a:alphaModFix/>
          </a:blip>
          <a:srcRect b="-19047" l="-10546" r="0" t="0"/>
          <a:stretch/>
        </p:blipFill>
        <p:spPr>
          <a:xfrm>
            <a:off x="5037875" y="293527"/>
            <a:ext cx="3034375" cy="1836025"/>
          </a:xfrm>
          <a:prstGeom prst="rect">
            <a:avLst/>
          </a:prstGeom>
          <a:noFill/>
          <a:ln>
            <a:noFill/>
          </a:ln>
        </p:spPr>
      </p:pic>
      <p:pic>
        <p:nvPicPr>
          <p:cNvPr id="296" name="Google Shape;296;p15"/>
          <p:cNvPicPr preferRelativeResize="0"/>
          <p:nvPr/>
        </p:nvPicPr>
        <p:blipFill>
          <a:blip r:embed="rId4">
            <a:alphaModFix/>
          </a:blip>
          <a:stretch>
            <a:fillRect/>
          </a:stretch>
        </p:blipFill>
        <p:spPr>
          <a:xfrm>
            <a:off x="5037875" y="2188350"/>
            <a:ext cx="3034375" cy="2955150"/>
          </a:xfrm>
          <a:prstGeom prst="rect">
            <a:avLst/>
          </a:prstGeom>
          <a:noFill/>
          <a:ln>
            <a:noFill/>
          </a:ln>
        </p:spPr>
      </p:pic>
      <p:pic>
        <p:nvPicPr>
          <p:cNvPr descr="NSBE Logo &amp; Licensing - National Society of Black Engineers" id="297" name="Google Shape;297;p15"/>
          <p:cNvPicPr preferRelativeResize="0"/>
          <p:nvPr/>
        </p:nvPicPr>
        <p:blipFill>
          <a:blip r:embed="rId5">
            <a:alphaModFix/>
          </a:blip>
          <a:stretch>
            <a:fillRect/>
          </a:stretch>
        </p:blipFill>
        <p:spPr>
          <a:xfrm>
            <a:off x="8219037" y="0"/>
            <a:ext cx="924975" cy="1060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6"/>
          <p:cNvSpPr txBox="1"/>
          <p:nvPr>
            <p:ph type="title"/>
          </p:nvPr>
        </p:nvSpPr>
        <p:spPr>
          <a:xfrm>
            <a:off x="31170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Food/Myplate </a:t>
            </a:r>
            <a:endParaRPr/>
          </a:p>
        </p:txBody>
      </p:sp>
      <p:pic>
        <p:nvPicPr>
          <p:cNvPr id="303" name="Google Shape;303;p16"/>
          <p:cNvPicPr preferRelativeResize="0"/>
          <p:nvPr/>
        </p:nvPicPr>
        <p:blipFill>
          <a:blip r:embed="rId3">
            <a:alphaModFix/>
          </a:blip>
          <a:stretch>
            <a:fillRect/>
          </a:stretch>
        </p:blipFill>
        <p:spPr>
          <a:xfrm>
            <a:off x="0" y="912550"/>
            <a:ext cx="5206876" cy="4125326"/>
          </a:xfrm>
          <a:prstGeom prst="rect">
            <a:avLst/>
          </a:prstGeom>
          <a:noFill/>
          <a:ln>
            <a:noFill/>
          </a:ln>
        </p:spPr>
      </p:pic>
      <p:sp>
        <p:nvSpPr>
          <p:cNvPr id="304" name="Google Shape;304;p16"/>
          <p:cNvSpPr txBox="1"/>
          <p:nvPr/>
        </p:nvSpPr>
        <p:spPr>
          <a:xfrm>
            <a:off x="5291350" y="710400"/>
            <a:ext cx="3791700" cy="443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solidFill>
                  <a:srgbClr val="202124"/>
                </a:solidFill>
                <a:highlight>
                  <a:srgbClr val="FFFFFF"/>
                </a:highlight>
                <a:latin typeface="Times New Roman"/>
                <a:ea typeface="Times New Roman"/>
                <a:cs typeface="Times New Roman"/>
                <a:sym typeface="Times New Roman"/>
              </a:rPr>
              <a:t>A healthy diet is essential for good health and nutrition. It protects you against many chronic noncommunicable diseases, such as heart disease, diabetes and cancer. Eating a variety of foods and consuming less salt, sugars and saturated and industrially-produced trans-fats, are essential for healthy diet.</a:t>
            </a:r>
            <a:endParaRPr sz="2500">
              <a:latin typeface="Times New Roman"/>
              <a:ea typeface="Times New Roman"/>
              <a:cs typeface="Times New Roman"/>
              <a:sym typeface="Times New Roman"/>
            </a:endParaRPr>
          </a:p>
        </p:txBody>
      </p:sp>
      <p:pic>
        <p:nvPicPr>
          <p:cNvPr descr="NSBE Logo &amp; Licensing - National Society of Black Engineers" id="305" name="Google Shape;305;p16"/>
          <p:cNvPicPr preferRelativeResize="0"/>
          <p:nvPr/>
        </p:nvPicPr>
        <p:blipFill>
          <a:blip r:embed="rId4">
            <a:alphaModFix/>
          </a:blip>
          <a:stretch>
            <a:fillRect/>
          </a:stretch>
        </p:blipFill>
        <p:spPr>
          <a:xfrm>
            <a:off x="2" y="0"/>
            <a:ext cx="772175" cy="885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17"/>
          <p:cNvSpPr txBox="1"/>
          <p:nvPr>
            <p:ph type="ctrTitle"/>
          </p:nvPr>
        </p:nvSpPr>
        <p:spPr>
          <a:xfrm>
            <a:off x="2476800" y="-436037"/>
            <a:ext cx="4255500" cy="1872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Physical</a:t>
            </a:r>
            <a:endParaRPr/>
          </a:p>
        </p:txBody>
      </p:sp>
      <p:sp>
        <p:nvSpPr>
          <p:cNvPr id="311" name="Google Shape;311;p17"/>
          <p:cNvSpPr txBox="1"/>
          <p:nvPr/>
        </p:nvSpPr>
        <p:spPr>
          <a:xfrm>
            <a:off x="49000" y="726950"/>
            <a:ext cx="43515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Regular exercise and physical activity promotes strong muscles and bones. It improves respiratory, cardiovascular health, and overall health. Staying active can also help you maintain a healthy weight, reduce your risk for type 2 diabetes, heart disease, and reduce your risk for some cancers. Here are a few benefits of physical exercise: Weight Management.</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Reduce Your Health Risk.</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Strengthen Your Bones and Muscles.</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Improve Your Ability to do Daily Activities and Prevent Falls.</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Increase Your Chances of Living Longer.</a:t>
            </a:r>
            <a:endParaRPr sz="1800">
              <a:solidFill>
                <a:schemeClr val="lt1"/>
              </a:solidFill>
              <a:latin typeface="Times New Roman"/>
              <a:ea typeface="Times New Roman"/>
              <a:cs typeface="Times New Roman"/>
              <a:sym typeface="Times New Roman"/>
            </a:endParaRPr>
          </a:p>
        </p:txBody>
      </p:sp>
      <p:pic>
        <p:nvPicPr>
          <p:cNvPr id="312" name="Google Shape;312;p17"/>
          <p:cNvPicPr preferRelativeResize="0"/>
          <p:nvPr/>
        </p:nvPicPr>
        <p:blipFill>
          <a:blip r:embed="rId3">
            <a:alphaModFix/>
          </a:blip>
          <a:stretch>
            <a:fillRect/>
          </a:stretch>
        </p:blipFill>
        <p:spPr>
          <a:xfrm>
            <a:off x="5247250" y="3403175"/>
            <a:ext cx="3075167" cy="1676950"/>
          </a:xfrm>
          <a:prstGeom prst="rect">
            <a:avLst/>
          </a:prstGeom>
          <a:noFill/>
          <a:ln>
            <a:noFill/>
          </a:ln>
        </p:spPr>
      </p:pic>
      <p:pic>
        <p:nvPicPr>
          <p:cNvPr id="313" name="Google Shape;313;p17"/>
          <p:cNvPicPr preferRelativeResize="0"/>
          <p:nvPr/>
        </p:nvPicPr>
        <p:blipFill>
          <a:blip r:embed="rId4">
            <a:alphaModFix/>
          </a:blip>
          <a:stretch>
            <a:fillRect/>
          </a:stretch>
        </p:blipFill>
        <p:spPr>
          <a:xfrm>
            <a:off x="4400500" y="869950"/>
            <a:ext cx="4572000" cy="2571750"/>
          </a:xfrm>
          <a:prstGeom prst="rect">
            <a:avLst/>
          </a:prstGeom>
          <a:noFill/>
          <a:ln>
            <a:noFill/>
          </a:ln>
        </p:spPr>
      </p:pic>
      <p:pic>
        <p:nvPicPr>
          <p:cNvPr descr="NSBE Logo &amp; Licensing - National Society of Black Engineers" id="314" name="Google Shape;314;p17"/>
          <p:cNvPicPr preferRelativeResize="0"/>
          <p:nvPr/>
        </p:nvPicPr>
        <p:blipFill>
          <a:blip r:embed="rId5">
            <a:alphaModFix/>
          </a:blip>
          <a:stretch>
            <a:fillRect/>
          </a:stretch>
        </p:blipFill>
        <p:spPr>
          <a:xfrm>
            <a:off x="8385302" y="0"/>
            <a:ext cx="758700" cy="8699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18"/>
          <p:cNvSpPr txBox="1"/>
          <p:nvPr>
            <p:ph type="title"/>
          </p:nvPr>
        </p:nvSpPr>
        <p:spPr>
          <a:xfrm>
            <a:off x="36450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Mental Health</a:t>
            </a:r>
            <a:endParaRPr/>
          </a:p>
        </p:txBody>
      </p:sp>
      <p:sp>
        <p:nvSpPr>
          <p:cNvPr id="320" name="Google Shape;320;p18"/>
          <p:cNvSpPr txBox="1"/>
          <p:nvPr>
            <p:ph idx="1" type="body"/>
          </p:nvPr>
        </p:nvSpPr>
        <p:spPr>
          <a:xfrm>
            <a:off x="364500" y="572700"/>
            <a:ext cx="8694900" cy="313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solidFill>
                  <a:srgbClr val="202124"/>
                </a:solidFill>
                <a:highlight>
                  <a:srgbClr val="FFFFFF"/>
                </a:highlight>
                <a:latin typeface="Times New Roman"/>
                <a:ea typeface="Times New Roman"/>
                <a:cs typeface="Times New Roman"/>
                <a:sym typeface="Times New Roman"/>
              </a:rPr>
              <a:t>Mental health includes our emotional, psychological, and social well-being. It affects how we think, feel, and act. It also helps determine how we handle stress, relate to others, and make healthy choices. Mental health is important at every stage of life, from childhood and adolescence through adulthood. </a:t>
            </a:r>
            <a:endParaRPr sz="2000">
              <a:solidFill>
                <a:srgbClr val="202124"/>
              </a:solidFill>
              <a:highlight>
                <a:srgbClr val="FFFFFF"/>
              </a:highlight>
              <a:latin typeface="Times New Roman"/>
              <a:ea typeface="Times New Roman"/>
              <a:cs typeface="Times New Roman"/>
              <a:sym typeface="Times New Roman"/>
            </a:endParaRPr>
          </a:p>
          <a:p>
            <a:pPr indent="0" lvl="0" marL="0" rtl="0" algn="l">
              <a:spcBef>
                <a:spcPts val="1200"/>
              </a:spcBef>
              <a:spcAft>
                <a:spcPts val="1200"/>
              </a:spcAft>
              <a:buNone/>
            </a:pPr>
            <a:r>
              <a:rPr lang="en" sz="2000">
                <a:solidFill>
                  <a:srgbClr val="202124"/>
                </a:solidFill>
                <a:highlight>
                  <a:srgbClr val="FFFFFF"/>
                </a:highlight>
                <a:latin typeface="Times New Roman"/>
                <a:ea typeface="Times New Roman"/>
                <a:cs typeface="Times New Roman"/>
                <a:sym typeface="Times New Roman"/>
              </a:rPr>
              <a:t>“</a:t>
            </a:r>
            <a:r>
              <a:rPr lang="en" sz="2000">
                <a:solidFill>
                  <a:schemeClr val="dk1"/>
                </a:solidFill>
                <a:latin typeface="Times New Roman"/>
                <a:ea typeface="Times New Roman"/>
                <a:cs typeface="Times New Roman"/>
                <a:sym typeface="Times New Roman"/>
              </a:rPr>
              <a:t>The Mind is where all of our thoughts are, in order to have 100 percent control of all our actions we must first control our mind and everything that comes with it.” - Isaac Ojigho</a:t>
            </a:r>
            <a:endParaRPr sz="3500">
              <a:latin typeface="Times New Roman"/>
              <a:ea typeface="Times New Roman"/>
              <a:cs typeface="Times New Roman"/>
              <a:sym typeface="Times New Roman"/>
            </a:endParaRPr>
          </a:p>
        </p:txBody>
      </p:sp>
      <p:pic>
        <p:nvPicPr>
          <p:cNvPr id="321" name="Google Shape;321;p18"/>
          <p:cNvPicPr preferRelativeResize="0"/>
          <p:nvPr/>
        </p:nvPicPr>
        <p:blipFill>
          <a:blip r:embed="rId3">
            <a:alphaModFix/>
          </a:blip>
          <a:stretch>
            <a:fillRect/>
          </a:stretch>
        </p:blipFill>
        <p:spPr>
          <a:xfrm>
            <a:off x="188350" y="3824200"/>
            <a:ext cx="2333500" cy="1234800"/>
          </a:xfrm>
          <a:prstGeom prst="rect">
            <a:avLst/>
          </a:prstGeom>
          <a:noFill/>
          <a:ln>
            <a:noFill/>
          </a:ln>
        </p:spPr>
      </p:pic>
      <p:pic>
        <p:nvPicPr>
          <p:cNvPr id="322" name="Google Shape;322;p18"/>
          <p:cNvPicPr preferRelativeResize="0"/>
          <p:nvPr/>
        </p:nvPicPr>
        <p:blipFill>
          <a:blip r:embed="rId4">
            <a:alphaModFix/>
          </a:blip>
          <a:stretch>
            <a:fillRect/>
          </a:stretch>
        </p:blipFill>
        <p:spPr>
          <a:xfrm>
            <a:off x="3006925" y="3154000"/>
            <a:ext cx="1905000" cy="1905000"/>
          </a:xfrm>
          <a:prstGeom prst="rect">
            <a:avLst/>
          </a:prstGeom>
          <a:noFill/>
          <a:ln>
            <a:noFill/>
          </a:ln>
        </p:spPr>
      </p:pic>
      <p:pic>
        <p:nvPicPr>
          <p:cNvPr id="323" name="Google Shape;323;p18"/>
          <p:cNvPicPr preferRelativeResize="0"/>
          <p:nvPr/>
        </p:nvPicPr>
        <p:blipFill>
          <a:blip r:embed="rId5">
            <a:alphaModFix/>
          </a:blip>
          <a:stretch>
            <a:fillRect/>
          </a:stretch>
        </p:blipFill>
        <p:spPr>
          <a:xfrm>
            <a:off x="5885625" y="2893900"/>
            <a:ext cx="2999476" cy="2249599"/>
          </a:xfrm>
          <a:prstGeom prst="rect">
            <a:avLst/>
          </a:prstGeom>
          <a:noFill/>
          <a:ln>
            <a:noFill/>
          </a:ln>
        </p:spPr>
      </p:pic>
      <p:pic>
        <p:nvPicPr>
          <p:cNvPr descr="NSBE Logo &amp; Licensing - National Society of Black Engineers" id="324" name="Google Shape;324;p18"/>
          <p:cNvPicPr preferRelativeResize="0"/>
          <p:nvPr/>
        </p:nvPicPr>
        <p:blipFill>
          <a:blip r:embed="rId6">
            <a:alphaModFix/>
          </a:blip>
          <a:stretch>
            <a:fillRect/>
          </a:stretch>
        </p:blipFill>
        <p:spPr>
          <a:xfrm>
            <a:off x="8391702" y="0"/>
            <a:ext cx="752300" cy="862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